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0"/>
  </p:notesMasterIdLst>
  <p:sldIdLst>
    <p:sldId id="256" r:id="rId2"/>
    <p:sldId id="257" r:id="rId3"/>
    <p:sldId id="258" r:id="rId4"/>
    <p:sldId id="260" r:id="rId5"/>
    <p:sldId id="263" r:id="rId6"/>
    <p:sldId id="259" r:id="rId7"/>
    <p:sldId id="262" r:id="rId8"/>
    <p:sldId id="264" r:id="rId9"/>
    <p:sldId id="265" r:id="rId10"/>
    <p:sldId id="266" r:id="rId11"/>
    <p:sldId id="267" r:id="rId12"/>
    <p:sldId id="268" r:id="rId13"/>
    <p:sldId id="269" r:id="rId14"/>
    <p:sldId id="270" r:id="rId15"/>
    <p:sldId id="271" r:id="rId16"/>
    <p:sldId id="274"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4ED7D0D-084B-46CD-94EE-FF67D6C53685}" type="datetimeFigureOut">
              <a:rPr lang="ar-EG" smtClean="0"/>
              <a:t>04/08/1441</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A225EF4E-A873-4704-95AF-105CD0E9BD37}" type="slidenum">
              <a:rPr lang="ar-EG" smtClean="0"/>
              <a:t>‹#›</a:t>
            </a:fld>
            <a:endParaRPr lang="ar-EG"/>
          </a:p>
        </p:txBody>
      </p:sp>
    </p:spTree>
    <p:extLst>
      <p:ext uri="{BB962C8B-B14F-4D97-AF65-F5344CB8AC3E}">
        <p14:creationId xmlns:p14="http://schemas.microsoft.com/office/powerpoint/2010/main" val="3891222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5"/>
          </p:nvPr>
        </p:nvSpPr>
        <p:spPr/>
        <p:txBody>
          <a:bodyPr/>
          <a:lstStyle/>
          <a:p>
            <a:fld id="{A225EF4E-A873-4704-95AF-105CD0E9BD37}" type="slidenum">
              <a:rPr lang="ar-EG" smtClean="0"/>
              <a:t>4</a:t>
            </a:fld>
            <a:endParaRPr lang="ar-EG"/>
          </a:p>
        </p:txBody>
      </p:sp>
    </p:spTree>
    <p:extLst>
      <p:ext uri="{BB962C8B-B14F-4D97-AF65-F5344CB8AC3E}">
        <p14:creationId xmlns:p14="http://schemas.microsoft.com/office/powerpoint/2010/main" val="343364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AC892C-9BE8-43EF-BA3F-81D73E69A16C}" type="datetimeFigureOut">
              <a:rPr lang="ar-EG" smtClean="0"/>
              <a:t>04/08/1441</a:t>
            </a:fld>
            <a:endParaRPr lang="ar-EG"/>
          </a:p>
        </p:txBody>
      </p:sp>
      <p:sp>
        <p:nvSpPr>
          <p:cNvPr id="5" name="Footer Placeholder 4"/>
          <p:cNvSpPr>
            <a:spLocks noGrp="1"/>
          </p:cNvSpPr>
          <p:nvPr>
            <p:ph type="ftr" sz="quarter" idx="11"/>
          </p:nvPr>
        </p:nvSpPr>
        <p:spPr>
          <a:xfrm>
            <a:off x="2416500" y="329307"/>
            <a:ext cx="4973915" cy="309201"/>
          </a:xfrm>
        </p:spPr>
        <p:txBody>
          <a:bodyPr/>
          <a:lstStyle/>
          <a:p>
            <a:endParaRPr lang="ar-EG"/>
          </a:p>
        </p:txBody>
      </p:sp>
      <p:sp>
        <p:nvSpPr>
          <p:cNvPr id="6" name="Slide Number Placeholder 5"/>
          <p:cNvSpPr>
            <a:spLocks noGrp="1"/>
          </p:cNvSpPr>
          <p:nvPr>
            <p:ph type="sldNum" sz="quarter" idx="12"/>
          </p:nvPr>
        </p:nvSpPr>
        <p:spPr>
          <a:xfrm>
            <a:off x="1437664" y="798973"/>
            <a:ext cx="811019" cy="503578"/>
          </a:xfrm>
        </p:spPr>
        <p:txBody>
          <a:bodyPr/>
          <a:lstStyle/>
          <a:p>
            <a:fld id="{63DFE904-A363-477D-9ECC-2009613AFF91}" type="slidenum">
              <a:rPr lang="ar-EG" smtClean="0"/>
              <a:t>‹#›</a:t>
            </a:fld>
            <a:endParaRPr lang="ar-E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1122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AC892C-9BE8-43EF-BA3F-81D73E69A16C}"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DFE904-A363-477D-9ECC-2009613AFF91}" type="slidenum">
              <a:rPr lang="ar-EG" smtClean="0"/>
              <a:t>‹#›</a:t>
            </a:fld>
            <a:endParaRPr lang="ar-E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084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AC892C-9BE8-43EF-BA3F-81D73E69A16C}"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DFE904-A363-477D-9ECC-2009613AFF91}" type="slidenum">
              <a:rPr lang="ar-EG" smtClean="0"/>
              <a:t>‹#›</a:t>
            </a:fld>
            <a:endParaRPr lang="ar-E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398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AC892C-9BE8-43EF-BA3F-81D73E69A16C}"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DFE904-A363-477D-9ECC-2009613AFF91}" type="slidenum">
              <a:rPr lang="ar-EG" smtClean="0"/>
              <a:t>‹#›</a:t>
            </a:fld>
            <a:endParaRPr lang="ar-E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328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AC892C-9BE8-43EF-BA3F-81D73E69A16C}"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DFE904-A363-477D-9ECC-2009613AFF91}" type="slidenum">
              <a:rPr lang="ar-EG" smtClean="0"/>
              <a:t>‹#›</a:t>
            </a:fld>
            <a:endParaRPr lang="ar-E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040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AC892C-9BE8-43EF-BA3F-81D73E69A16C}"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DFE904-A363-477D-9ECC-2009613AFF91}" type="slidenum">
              <a:rPr lang="ar-EG" smtClean="0"/>
              <a:t>‹#›</a:t>
            </a:fld>
            <a:endParaRPr lang="ar-E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267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AC892C-9BE8-43EF-BA3F-81D73E69A16C}"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3DFE904-A363-477D-9ECC-2009613AFF91}" type="slidenum">
              <a:rPr lang="ar-EG" smtClean="0"/>
              <a:t>‹#›</a:t>
            </a:fld>
            <a:endParaRPr lang="ar-E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125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AC892C-9BE8-43EF-BA3F-81D73E69A16C}"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3DFE904-A363-477D-9ECC-2009613AFF91}" type="slidenum">
              <a:rPr lang="ar-EG" smtClean="0"/>
              <a:t>‹#›</a:t>
            </a:fld>
            <a:endParaRPr lang="ar-E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078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C892C-9BE8-43EF-BA3F-81D73E69A16C}"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3DFE904-A363-477D-9ECC-2009613AFF91}" type="slidenum">
              <a:rPr lang="ar-EG" smtClean="0"/>
              <a:t>‹#›</a:t>
            </a:fld>
            <a:endParaRPr lang="ar-EG"/>
          </a:p>
        </p:txBody>
      </p:sp>
    </p:spTree>
    <p:extLst>
      <p:ext uri="{BB962C8B-B14F-4D97-AF65-F5344CB8AC3E}">
        <p14:creationId xmlns:p14="http://schemas.microsoft.com/office/powerpoint/2010/main" val="173267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AC892C-9BE8-43EF-BA3F-81D73E69A16C}"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DFE904-A363-477D-9ECC-2009613AFF91}" type="slidenum">
              <a:rPr lang="ar-EG" smtClean="0"/>
              <a:t>‹#›</a:t>
            </a:fld>
            <a:endParaRPr lang="ar-E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611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8AC892C-9BE8-43EF-BA3F-81D73E69A16C}" type="datetimeFigureOut">
              <a:rPr lang="ar-EG" smtClean="0"/>
              <a:t>04/08/1441</a:t>
            </a:fld>
            <a:endParaRPr lang="ar-EG"/>
          </a:p>
        </p:txBody>
      </p:sp>
      <p:sp>
        <p:nvSpPr>
          <p:cNvPr id="6" name="Footer Placeholder 5"/>
          <p:cNvSpPr>
            <a:spLocks noGrp="1"/>
          </p:cNvSpPr>
          <p:nvPr>
            <p:ph type="ftr" sz="quarter" idx="11"/>
          </p:nvPr>
        </p:nvSpPr>
        <p:spPr>
          <a:xfrm>
            <a:off x="1447382" y="318640"/>
            <a:ext cx="5541004" cy="320931"/>
          </a:xfrm>
        </p:spPr>
        <p:txBody>
          <a:bodyPr/>
          <a:lstStyle/>
          <a:p>
            <a:endParaRPr lang="ar-EG"/>
          </a:p>
        </p:txBody>
      </p:sp>
      <p:sp>
        <p:nvSpPr>
          <p:cNvPr id="7" name="Slide Number Placeholder 6"/>
          <p:cNvSpPr>
            <a:spLocks noGrp="1"/>
          </p:cNvSpPr>
          <p:nvPr>
            <p:ph type="sldNum" sz="quarter" idx="12"/>
          </p:nvPr>
        </p:nvSpPr>
        <p:spPr/>
        <p:txBody>
          <a:bodyPr/>
          <a:lstStyle/>
          <a:p>
            <a:fld id="{63DFE904-A363-477D-9ECC-2009613AFF91}" type="slidenum">
              <a:rPr lang="ar-EG" smtClean="0"/>
              <a:t>‹#›</a:t>
            </a:fld>
            <a:endParaRPr lang="ar-E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4123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8AC892C-9BE8-43EF-BA3F-81D73E69A16C}" type="datetimeFigureOut">
              <a:rPr lang="ar-EG" smtClean="0"/>
              <a:t>04/08/1441</a:t>
            </a:fld>
            <a:endParaRPr lang="ar-E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3DFE904-A363-477D-9ECC-2009613AFF91}" type="slidenum">
              <a:rPr lang="ar-EG" smtClean="0"/>
              <a:t>‹#›</a:t>
            </a:fld>
            <a:endParaRPr lang="ar-E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15612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AB9D1-097D-4C1E-A15E-D977E3206866}"/>
              </a:ext>
            </a:extLst>
          </p:cNvPr>
          <p:cNvSpPr>
            <a:spLocks noGrp="1"/>
          </p:cNvSpPr>
          <p:nvPr>
            <p:ph type="title"/>
          </p:nvPr>
        </p:nvSpPr>
        <p:spPr>
          <a:xfrm>
            <a:off x="831850" y="478302"/>
            <a:ext cx="10515600" cy="4084173"/>
          </a:xfrm>
        </p:spPr>
        <p:txBody>
          <a:bodyPr>
            <a:normAutofit/>
          </a:bodyPr>
          <a:lstStyle/>
          <a:p>
            <a:pPr marL="109728" algn="ctr" fontAlgn="base">
              <a:spcAft>
                <a:spcPct val="0"/>
              </a:spcAft>
            </a:pPr>
            <a:r>
              <a:rPr lang="ar-EG"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بيئة العمل الإداري </a:t>
            </a:r>
            <a:br>
              <a:rPr lang="ar-EG"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br>
            <a:r>
              <a:rPr lang="ar-EG"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دبلوم مهنى شعبة ضمان الجودة الاعتماد مقرر تحليل المهام  وتصميم المخرجات</a:t>
            </a:r>
            <a:br>
              <a:rPr lang="ar-EG"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br>
            <a:endParaRPr lang="ar-EG" dirty="0"/>
          </a:p>
        </p:txBody>
      </p:sp>
    </p:spTree>
    <p:extLst>
      <p:ext uri="{BB962C8B-B14F-4D97-AF65-F5344CB8AC3E}">
        <p14:creationId xmlns:p14="http://schemas.microsoft.com/office/powerpoint/2010/main" val="131813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C63BC-CD88-4387-B250-A102608BCA85}"/>
              </a:ext>
            </a:extLst>
          </p:cNvPr>
          <p:cNvSpPr>
            <a:spLocks noGrp="1"/>
          </p:cNvSpPr>
          <p:nvPr>
            <p:ph type="title"/>
          </p:nvPr>
        </p:nvSpPr>
        <p:spPr/>
        <p:txBody>
          <a:bodyPr/>
          <a:lstStyle/>
          <a:p>
            <a:pPr algn="r"/>
            <a:r>
              <a:rPr lang="ar-EG" dirty="0"/>
              <a:t>العوامل الخارجية وتأثيرها على بيئة العمل:</a:t>
            </a:r>
          </a:p>
        </p:txBody>
      </p:sp>
      <p:sp>
        <p:nvSpPr>
          <p:cNvPr id="3" name="Content Placeholder 2">
            <a:extLst>
              <a:ext uri="{FF2B5EF4-FFF2-40B4-BE49-F238E27FC236}">
                <a16:creationId xmlns:a16="http://schemas.microsoft.com/office/drawing/2014/main" id="{4A35CD20-0141-4EBD-B382-718BA62DADE6}"/>
              </a:ext>
            </a:extLst>
          </p:cNvPr>
          <p:cNvSpPr>
            <a:spLocks noGrp="1"/>
          </p:cNvSpPr>
          <p:nvPr>
            <p:ph idx="1"/>
          </p:nvPr>
        </p:nvSpPr>
        <p:spPr>
          <a:xfrm>
            <a:off x="0" y="2236763"/>
            <a:ext cx="12056012" cy="4621237"/>
          </a:xfrm>
        </p:spPr>
        <p:txBody>
          <a:bodyPr>
            <a:normAutofit fontScale="92500"/>
          </a:bodyPr>
          <a:lstStyle/>
          <a:p>
            <a:r>
              <a:rPr lang="ar-SA" sz="2400" dirty="0"/>
              <a:t>المحيط الاقتصادي : تمثل المؤسسات المختلفة – وفقاً لمدخل النظم في الإدارة – إحدى النظم الفرعية المكونة للاقتصاد القومي، باعتباره نظاماً متكاملاً يتكون من عدة نظم فرعية متفاعلة تؤثر في بعضها البعض وتنشأ بينها المؤسسات المختلفة وهذا التأثير له اتجاهين أساسيين هما تدفق الموارد والإمكانيات والطاقات المادية والبشرية من نظام الاقتصاد القومي إلى المؤسسات، ومن ناحية تتدفق السلع والخدمات الناتجة عن جهود المؤسسات إلى مكونات الاقتصاد القومي الأخرى باعتبارها مستهلكين لتلك السلع والخدمات.  </a:t>
            </a:r>
            <a:endParaRPr lang="en-US" sz="2400" dirty="0"/>
          </a:p>
          <a:p>
            <a:r>
              <a:rPr lang="ar-SA" sz="2400" dirty="0"/>
              <a:t>ومن هنا يؤثر نظام الاقتصاد القومي في توجيه المؤسسات بل والسيطرة عليها من خلال مدى إتاحة الفرصة لها في الحصول على احتياجاتها من الموارد والإمكانيات ومن ناحية أخرى فان المؤسسات المختلفة تستطيع أن تؤثر في الاقتصاد القومي من خلال أحجام ونوعيات الموارد التي تطلبها، ونوعية السلع والخدمات التي تنتجها وشروط توفيرها للمقومات الأخرى للنظام.  </a:t>
            </a:r>
            <a:endParaRPr lang="en-US" sz="2400" dirty="0"/>
          </a:p>
          <a:p>
            <a:r>
              <a:rPr lang="ar-SA" sz="2400" dirty="0"/>
              <a:t>هذا وتستخدم الدولة – باعتبارها المسئولة عن الاقتصاد القومي – مجموعة من الضوابط والإجراءات من اجل توجيه المؤسسات وضبط حركتها في الاتجاه المطلوب ويختلف درجة استخدام هذه الضوابط من مجتمع لآخر حسب نوعية النظام الاقتصادي السائد فيه.  </a:t>
            </a:r>
            <a:endParaRPr lang="en-US" sz="2400" dirty="0"/>
          </a:p>
          <a:p>
            <a:endParaRPr lang="ar-EG" sz="2400" dirty="0"/>
          </a:p>
        </p:txBody>
      </p:sp>
    </p:spTree>
    <p:extLst>
      <p:ext uri="{BB962C8B-B14F-4D97-AF65-F5344CB8AC3E}">
        <p14:creationId xmlns:p14="http://schemas.microsoft.com/office/powerpoint/2010/main" val="214304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790F3-3421-46E9-8356-B28856807018}"/>
              </a:ext>
            </a:extLst>
          </p:cNvPr>
          <p:cNvSpPr>
            <a:spLocks noGrp="1"/>
          </p:cNvSpPr>
          <p:nvPr>
            <p:ph type="title"/>
          </p:nvPr>
        </p:nvSpPr>
        <p:spPr/>
        <p:txBody>
          <a:bodyPr/>
          <a:lstStyle/>
          <a:p>
            <a:pPr algn="r"/>
            <a:r>
              <a:rPr lang="ar-EG" dirty="0"/>
              <a:t>العوامل الخارجية وتأثيرها على بيئة العمل:</a:t>
            </a:r>
          </a:p>
        </p:txBody>
      </p:sp>
      <p:sp>
        <p:nvSpPr>
          <p:cNvPr id="3" name="Content Placeholder 2">
            <a:extLst>
              <a:ext uri="{FF2B5EF4-FFF2-40B4-BE49-F238E27FC236}">
                <a16:creationId xmlns:a16="http://schemas.microsoft.com/office/drawing/2014/main" id="{7BD7790C-6BF8-435F-88B5-1B5DBDE6762E}"/>
              </a:ext>
            </a:extLst>
          </p:cNvPr>
          <p:cNvSpPr>
            <a:spLocks noGrp="1"/>
          </p:cNvSpPr>
          <p:nvPr>
            <p:ph idx="1"/>
          </p:nvPr>
        </p:nvSpPr>
        <p:spPr>
          <a:xfrm>
            <a:off x="0" y="2236763"/>
            <a:ext cx="12192000" cy="4621237"/>
          </a:xfrm>
        </p:spPr>
        <p:txBody>
          <a:bodyPr>
            <a:normAutofit fontScale="85000" lnSpcReduction="10000"/>
          </a:bodyPr>
          <a:lstStyle/>
          <a:p>
            <a:pPr lvl="0"/>
            <a:r>
              <a:rPr lang="ar-SA" dirty="0"/>
              <a:t>المحيط التكنولوجي : يمثل التطور التكنولوجي احد الجوانب الهامة للبيئة الخارجية للمنظمة وللتطور التكنولوجي تأثير قوي على الإدارة في أي منظمة من المؤسسات ويمتد التطور التكنولوجي ليشمل كافة مجالات العمل في المؤسسة ويشمل التطور التكنولوجي الاختراعات والابتكارات الحديثة لوسائل وطرق العمل أو تطوير الحالي منها، ويترتب على التطور التكنولوجي تقدم أساليب الإنتاج والتوصل إلى إنتاج منتجات جديدة تختلف عن المنتجات التقليدية، كما يترتب على التقدم التكنولوجي تقادم المنتجات والمعدات مما يستلزم ضرورة العمل على تطوير المنتجات الجديدة بصفة مستمرة، وأيضاً تحسين وسائل الاتصال المختلفة، وبشيء من التحديد يمكن تحديد اثر تطور التكنولوجي فيما يلي : </a:t>
            </a:r>
            <a:endParaRPr lang="en-US" dirty="0"/>
          </a:p>
          <a:p>
            <a:pPr lvl="0"/>
            <a:r>
              <a:rPr lang="ar-SA" dirty="0"/>
              <a:t> زيادة القدرة على اختصار الوقت ومسافة انتقال السلع والأفراد من خلال السكك الحديدية، السيارات، الناقلات الضخمة، الطائرات.  </a:t>
            </a:r>
            <a:endParaRPr lang="en-US" dirty="0"/>
          </a:p>
          <a:p>
            <a:pPr lvl="0"/>
            <a:r>
              <a:rPr lang="ar-SA" dirty="0"/>
              <a:t>زيادة القدرة على توليد، تخزين، نقل، وتوزيع الطاقة الكهربائية النووية، الطاقة الشمسية.  </a:t>
            </a:r>
            <a:endParaRPr lang="en-US" dirty="0"/>
          </a:p>
          <a:p>
            <a:pPr lvl="0"/>
            <a:r>
              <a:rPr lang="ar-SA" dirty="0"/>
              <a:t>زيادة القدرة على تصميم مواد أولية جديدة وتغيير خصائص نوعية النظام الإنتاجي السائد حالياً مما يؤدي إلى تحسين أدائه (الألياف الصناعية، البلاستيك، عقاقير جديدة ).  </a:t>
            </a:r>
            <a:endParaRPr lang="en-US" dirty="0"/>
          </a:p>
          <a:p>
            <a:pPr lvl="0"/>
            <a:r>
              <a:rPr lang="ar-SA" dirty="0"/>
              <a:t>زيادة ميكنة أو آلية العمليات الصناعية.  </a:t>
            </a:r>
            <a:endParaRPr lang="en-US" dirty="0"/>
          </a:p>
          <a:p>
            <a:pPr lvl="0"/>
            <a:r>
              <a:rPr lang="ar-SA" dirty="0"/>
              <a:t>زيادة ميكنة أو آلية العمليات الذهنية (الحاسب الالكتروني ). توسيع القدرة الإنسانية على إدراك الأشياء (الرادار) الميكروسكوب الالكتروني، وسائل الرؤية الليلية.  </a:t>
            </a:r>
            <a:endParaRPr lang="en-US" dirty="0"/>
          </a:p>
          <a:p>
            <a:pPr lvl="0"/>
            <a:r>
              <a:rPr lang="ar-SA" dirty="0"/>
              <a:t>زيادة فهم سلوك الأفراد والجماعات وكيفية التعامل معهم (الأسس التكنولوجية لدوافع، أنماط السلوك الجماعي، الوسائل الإدارية المتطورة ).  </a:t>
            </a:r>
            <a:endParaRPr lang="en-US" dirty="0"/>
          </a:p>
          <a:p>
            <a:pPr lvl="0"/>
            <a:r>
              <a:rPr lang="ar-SA" dirty="0"/>
              <a:t>زيادة القدرة على تفهم الأمراض وكيفية معالجتها (الوسائل الطبية الحديثة في العلاج ).  </a:t>
            </a:r>
            <a:endParaRPr lang="en-US" dirty="0"/>
          </a:p>
          <a:p>
            <a:pPr lvl="0"/>
            <a:endParaRPr lang="en-US" dirty="0"/>
          </a:p>
          <a:p>
            <a:endParaRPr lang="ar-EG" dirty="0"/>
          </a:p>
        </p:txBody>
      </p:sp>
    </p:spTree>
    <p:extLst>
      <p:ext uri="{BB962C8B-B14F-4D97-AF65-F5344CB8AC3E}">
        <p14:creationId xmlns:p14="http://schemas.microsoft.com/office/powerpoint/2010/main" val="366187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9B274-BC87-40A0-B8ED-DC2376EC5BE6}"/>
              </a:ext>
            </a:extLst>
          </p:cNvPr>
          <p:cNvSpPr>
            <a:spLocks noGrp="1"/>
          </p:cNvSpPr>
          <p:nvPr>
            <p:ph type="title"/>
          </p:nvPr>
        </p:nvSpPr>
        <p:spPr>
          <a:xfrm>
            <a:off x="1154954" y="973668"/>
            <a:ext cx="9381748" cy="706964"/>
          </a:xfrm>
        </p:spPr>
        <p:txBody>
          <a:bodyPr/>
          <a:lstStyle/>
          <a:p>
            <a:pPr algn="r"/>
            <a:r>
              <a:rPr lang="ar-EG" dirty="0"/>
              <a:t>العوامل الخارجية وتأثيرها على بيئة العمل:</a:t>
            </a:r>
          </a:p>
        </p:txBody>
      </p:sp>
      <p:sp>
        <p:nvSpPr>
          <p:cNvPr id="3" name="Content Placeholder 2">
            <a:extLst>
              <a:ext uri="{FF2B5EF4-FFF2-40B4-BE49-F238E27FC236}">
                <a16:creationId xmlns:a16="http://schemas.microsoft.com/office/drawing/2014/main" id="{72FB9296-C277-41B9-87D8-A6473AEF734A}"/>
              </a:ext>
            </a:extLst>
          </p:cNvPr>
          <p:cNvSpPr>
            <a:spLocks noGrp="1"/>
          </p:cNvSpPr>
          <p:nvPr>
            <p:ph idx="1"/>
          </p:nvPr>
        </p:nvSpPr>
        <p:spPr>
          <a:xfrm>
            <a:off x="0" y="2250831"/>
            <a:ext cx="12192000" cy="4607169"/>
          </a:xfrm>
        </p:spPr>
        <p:txBody>
          <a:bodyPr>
            <a:normAutofit fontScale="92500" lnSpcReduction="10000"/>
          </a:bodyPr>
          <a:lstStyle/>
          <a:p>
            <a:r>
              <a:rPr lang="ar-SA" sz="2000" dirty="0"/>
              <a:t>المحيط السياسي : أن لكل مجتمع له تنظيمه السياسي الخاص به والذي يؤثر بلا شك على طبيعة عمل المؤسسات المختلفة في المختلفة، فاتجاهات وتصرفات القادة السياسيين لها بلا شك تأثير على تقدم وازدهار المطالب الاجتماعية والمعتقدات السائدة، ففي كثير من المجتمعات مثلاً كانت الآراء القوية بصدد الرقابة على تلوث الهواء والماء سبباً وراء إغلاق المصانع الغير قادرة على التمشي مع المعايير الجديدة في هذا الصدد، كما أن السياسة الخارجية للمجتمع والتي يشكلها النظام السياسي القائم يؤثر أيضاً على المؤسسات القائمة سواء من حيث توفير مستلزمات الإنتاج المستوردة أو الأسواق الخارجية للتصدير، وباختصار يمكن القول بان المحيط السياسي له تأثيره على المؤسسة سواء في المجال الداخلي نتيجة الأوضاع التي يفرضها التنظيم السياسي وتؤثر على المطالب والاتجاهات والآراء المختلفة، أو في المجال الخارجي من حيث قيود استيراد مستلزمات الإنتاج أو تحديد أسواق التصدير، وعلى هذا فان الأساس يتعين على المديرين في المنظمات المختلفة مع التنظيم السياسي القائم والتفاعل معه بما يحقق لها البقاء والنمو. </a:t>
            </a:r>
            <a:endParaRPr lang="ar-EG" sz="2000" dirty="0"/>
          </a:p>
          <a:p>
            <a:pPr lvl="0"/>
            <a:r>
              <a:rPr lang="ar-SA" sz="2000" dirty="0"/>
              <a:t>المحيط التشريعي : فمن الملاحظ أن عمل كل مدير في أي مؤسسة يكون مقيداً بشبكة من القوانين والضوابط الرسمية.  </a:t>
            </a:r>
            <a:endParaRPr lang="en-US" sz="2000" dirty="0"/>
          </a:p>
          <a:p>
            <a:r>
              <a:rPr lang="ar-SA" sz="2000" dirty="0"/>
              <a:t>بعض هذه القوانين يوضع لحماية </a:t>
            </a:r>
            <a:r>
              <a:rPr lang="ar-SA" sz="2800" dirty="0"/>
              <a:t>العاملين</a:t>
            </a:r>
            <a:r>
              <a:rPr lang="ar-SA" sz="2000" dirty="0"/>
              <a:t>، والمستهلكين وأفراد المجتمع بصفة عامة، وبعضها يوضع لحماية حقوق الملكية، وكثيراً من هذه القوانين يكون خاصاً بتنظيم سلوك المديرين ومساعديهم في المؤسسة والمنظمات الأخرى، ونادراً ما نجد العمل في أي مؤسسة يتم دون رقابة تشريعية عن طريق قوانين أو ضوابط قانونية، وعلى هذا الأساس يصبح من الضروري أن يتعرف المديرين في أي مستوى إداري وفي أي مؤسسة على القيود والمتطلبات القانونية التي تتعلق بتصرفاتهم</a:t>
            </a:r>
            <a:endParaRPr lang="ar-EG" sz="2000" dirty="0"/>
          </a:p>
        </p:txBody>
      </p:sp>
    </p:spTree>
    <p:extLst>
      <p:ext uri="{BB962C8B-B14F-4D97-AF65-F5344CB8AC3E}">
        <p14:creationId xmlns:p14="http://schemas.microsoft.com/office/powerpoint/2010/main" val="171252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BAFC6-D92A-4947-83C7-D24A4F69FABC}"/>
              </a:ext>
            </a:extLst>
          </p:cNvPr>
          <p:cNvSpPr>
            <a:spLocks noGrp="1"/>
          </p:cNvSpPr>
          <p:nvPr>
            <p:ph type="title"/>
          </p:nvPr>
        </p:nvSpPr>
        <p:spPr/>
        <p:txBody>
          <a:bodyPr/>
          <a:lstStyle/>
          <a:p>
            <a:pPr algn="r"/>
            <a:r>
              <a:rPr lang="ar-EG" dirty="0"/>
              <a:t>العوامل الداخلية وتأثيرها على بيئة العمل:</a:t>
            </a:r>
          </a:p>
        </p:txBody>
      </p:sp>
      <p:sp>
        <p:nvSpPr>
          <p:cNvPr id="3" name="Content Placeholder 2">
            <a:extLst>
              <a:ext uri="{FF2B5EF4-FFF2-40B4-BE49-F238E27FC236}">
                <a16:creationId xmlns:a16="http://schemas.microsoft.com/office/drawing/2014/main" id="{CE5CBFEB-FC24-4BFA-B741-F7351244035C}"/>
              </a:ext>
            </a:extLst>
          </p:cNvPr>
          <p:cNvSpPr>
            <a:spLocks noGrp="1"/>
          </p:cNvSpPr>
          <p:nvPr>
            <p:ph idx="1"/>
          </p:nvPr>
        </p:nvSpPr>
        <p:spPr>
          <a:xfrm>
            <a:off x="0" y="2603500"/>
            <a:ext cx="12192000" cy="4254500"/>
          </a:xfrm>
        </p:spPr>
        <p:txBody>
          <a:bodyPr>
            <a:normAutofit/>
          </a:bodyPr>
          <a:lstStyle/>
          <a:p>
            <a:r>
              <a:rPr lang="ar-SA" sz="2400" dirty="0"/>
              <a:t>تتأثر الإدارة بالعوامل الداخلية المحيطة بها تماماً مثل تأثرها بالعوامل الخارجية، فإذا كان هناك الكثير من العوامل الخارجية والتي تؤدي بصورة مباشرة أو غير مباشرة إلى ظهور مجموعة من التغيرات في المؤسسة فاطلاع الإدارة بمسئوليتها الاجتماعية على تشغيل الأفراد كمثال يمكن أن يؤثر على تشكيل مجموعات الأفراد في الهيكل التنظيمي للمؤسسة وبصفة خاصة مجموعات صغار السن</a:t>
            </a:r>
            <a:r>
              <a:rPr lang="ar-EG" sz="2400" dirty="0"/>
              <a:t>،</a:t>
            </a:r>
            <a:r>
              <a:rPr lang="ar-SA" sz="2400" dirty="0"/>
              <a:t> وهذه العوامل الداخلية تؤثر على نوعية الأفراد المطلوبين والبرامج التدريبية التي يحتاجونها سواء كان هؤلاء الأفراد مطلوبين للوظائف الإدارية أو للوظائف غير الإدارية، وأيضاً تحدد هذه العوامل الهياكل التنظيمية ومكوناتها من سلطة ومسئولية واتصالات ومواقع تنظيمية وتدفق وانسياب العمل.  </a:t>
            </a:r>
            <a:endParaRPr lang="en-US" sz="2400" dirty="0"/>
          </a:p>
          <a:p>
            <a:r>
              <a:rPr lang="ar-SA" sz="2400" dirty="0"/>
              <a:t>وتلعب العوامل لداخلية دوراً هاماً في تحديد الوظائف والأعمال المطلوب أدائها وتؤثر تلك العوامل الداخلية على العناصر المادية المطلوبة في المؤسسة ممثلة في الخامات والمعدات. ... وغيرها.  </a:t>
            </a:r>
            <a:endParaRPr lang="en-US" sz="2400" dirty="0"/>
          </a:p>
        </p:txBody>
      </p:sp>
    </p:spTree>
    <p:extLst>
      <p:ext uri="{BB962C8B-B14F-4D97-AF65-F5344CB8AC3E}">
        <p14:creationId xmlns:p14="http://schemas.microsoft.com/office/powerpoint/2010/main" val="173339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1F7A-DBEB-43A5-9FED-9E828A13351B}"/>
              </a:ext>
            </a:extLst>
          </p:cNvPr>
          <p:cNvSpPr>
            <a:spLocks noGrp="1"/>
          </p:cNvSpPr>
          <p:nvPr>
            <p:ph type="title"/>
          </p:nvPr>
        </p:nvSpPr>
        <p:spPr>
          <a:xfrm>
            <a:off x="1154954" y="562708"/>
            <a:ext cx="9269206" cy="1117924"/>
          </a:xfrm>
        </p:spPr>
        <p:txBody>
          <a:bodyPr>
            <a:normAutofit/>
          </a:bodyPr>
          <a:lstStyle/>
          <a:p>
            <a:pPr algn="r"/>
            <a:r>
              <a:rPr lang="ar-SA" b="1" i="1" dirty="0"/>
              <a:t>محددات السلوك الإنساني : </a:t>
            </a:r>
            <a:br>
              <a:rPr lang="en-US" b="1" dirty="0"/>
            </a:br>
            <a:endParaRPr lang="ar-EG" dirty="0"/>
          </a:p>
        </p:txBody>
      </p:sp>
      <p:sp>
        <p:nvSpPr>
          <p:cNvPr id="3" name="Content Placeholder 2">
            <a:extLst>
              <a:ext uri="{FF2B5EF4-FFF2-40B4-BE49-F238E27FC236}">
                <a16:creationId xmlns:a16="http://schemas.microsoft.com/office/drawing/2014/main" id="{BAD9846F-7308-4997-9FEF-9594EE1155C3}"/>
              </a:ext>
            </a:extLst>
          </p:cNvPr>
          <p:cNvSpPr>
            <a:spLocks noGrp="1"/>
          </p:cNvSpPr>
          <p:nvPr>
            <p:ph idx="1"/>
          </p:nvPr>
        </p:nvSpPr>
        <p:spPr>
          <a:xfrm>
            <a:off x="0" y="2603500"/>
            <a:ext cx="11873132" cy="4254500"/>
          </a:xfrm>
        </p:spPr>
        <p:txBody>
          <a:bodyPr>
            <a:normAutofit/>
          </a:bodyPr>
          <a:lstStyle/>
          <a:p>
            <a:r>
              <a:rPr lang="ar-SA" sz="2800" dirty="0"/>
              <a:t>يعد السلوك الإنساني ظاهرة تتميز بالتعقيد والتشابك حيث يتفاعل عدد من العوامل المختلفة في إثارة السلوك وتحديد اتجاهاته ومداه، معنى ذلك أن السلوك ليس نتيجة لعامل محدد، بل هو ناتج مجموعة من العوامل التي أدت إلى تشكيله وتحديد النمط الذي يصبح عليه</a:t>
            </a:r>
            <a:r>
              <a:rPr lang="ar-EG" sz="2800" dirty="0"/>
              <a:t>، وللسلوك الإنسانى مجموعة من المحددات وتنقسم هذه المحددات إلى كل من:</a:t>
            </a:r>
          </a:p>
          <a:p>
            <a:r>
              <a:rPr lang="ar-SA" sz="2800" dirty="0"/>
              <a:t>المحددات الفردية للسلوك الإنساني </a:t>
            </a:r>
            <a:r>
              <a:rPr lang="ar-EG" sz="2800" dirty="0"/>
              <a:t>.</a:t>
            </a:r>
          </a:p>
          <a:p>
            <a:r>
              <a:rPr lang="ar-SA" sz="2800" dirty="0"/>
              <a:t>المحددات الاجتماعية للسلوك الإنساني </a:t>
            </a:r>
            <a:r>
              <a:rPr lang="ar-EG" sz="2800" dirty="0"/>
              <a:t>.</a:t>
            </a:r>
          </a:p>
          <a:p>
            <a:r>
              <a:rPr lang="ar-SA" sz="2800" dirty="0"/>
              <a:t>المحددات الحضارية للسلوك الإنساني </a:t>
            </a:r>
            <a:endParaRPr lang="en-US" sz="2800" dirty="0"/>
          </a:p>
          <a:p>
            <a:endParaRPr lang="ar-EG" sz="2800" dirty="0"/>
          </a:p>
        </p:txBody>
      </p:sp>
    </p:spTree>
    <p:extLst>
      <p:ext uri="{BB962C8B-B14F-4D97-AF65-F5344CB8AC3E}">
        <p14:creationId xmlns:p14="http://schemas.microsoft.com/office/powerpoint/2010/main" val="197918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A3790-4055-4A02-A94A-4BCB50F5995F}"/>
              </a:ext>
            </a:extLst>
          </p:cNvPr>
          <p:cNvSpPr>
            <a:spLocks noGrp="1"/>
          </p:cNvSpPr>
          <p:nvPr>
            <p:ph type="title"/>
          </p:nvPr>
        </p:nvSpPr>
        <p:spPr/>
        <p:txBody>
          <a:bodyPr/>
          <a:lstStyle/>
          <a:p>
            <a:pPr algn="r"/>
            <a:r>
              <a:rPr lang="ar-SA" dirty="0"/>
              <a:t>المحددات الفردية للسلوك الإنساني</a:t>
            </a:r>
            <a:r>
              <a:rPr lang="ar-EG" dirty="0"/>
              <a:t>:</a:t>
            </a:r>
          </a:p>
        </p:txBody>
      </p:sp>
      <p:sp>
        <p:nvSpPr>
          <p:cNvPr id="3" name="Content Placeholder 2">
            <a:extLst>
              <a:ext uri="{FF2B5EF4-FFF2-40B4-BE49-F238E27FC236}">
                <a16:creationId xmlns:a16="http://schemas.microsoft.com/office/drawing/2014/main" id="{023FF269-5499-4C41-9E88-CD90EFFB5AB8}"/>
              </a:ext>
            </a:extLst>
          </p:cNvPr>
          <p:cNvSpPr>
            <a:spLocks noGrp="1"/>
          </p:cNvSpPr>
          <p:nvPr>
            <p:ph idx="1"/>
          </p:nvPr>
        </p:nvSpPr>
        <p:spPr>
          <a:xfrm>
            <a:off x="0" y="2208628"/>
            <a:ext cx="12192000" cy="4649372"/>
          </a:xfrm>
        </p:spPr>
        <p:txBody>
          <a:bodyPr>
            <a:normAutofit/>
          </a:bodyPr>
          <a:lstStyle/>
          <a:p>
            <a:pPr lvl="0"/>
            <a:r>
              <a:rPr lang="ar-EG" sz="700" dirty="0"/>
              <a:t> </a:t>
            </a:r>
            <a:r>
              <a:rPr lang="ar-EG" sz="2200" dirty="0"/>
              <a:t>وتشمل المحددات الفردية كل من:</a:t>
            </a:r>
          </a:p>
          <a:p>
            <a:pPr lvl="0"/>
            <a:r>
              <a:rPr lang="ar-SA" sz="2200" dirty="0"/>
              <a:t>التفكير : تأتي تصرفات الفرد وسلوكه نتيجة لأفكاره، والتصرفات الإنسانية، الرشيد منها وغير الرشيد، تتأثر بأفكار الشخص ومعتقداته وتوقعاته للمستقبل، ومهما يبدو السلوك الإنساني غريباً أو غير منطقي للملاحظ العابر، إلا انه بالنسبة للفرد ذاته يبدو منطقياً وسليماً وذلك على ضوء أفكاره ووجهة نظره</a:t>
            </a:r>
            <a:r>
              <a:rPr lang="ar-EG" sz="2200" dirty="0"/>
              <a:t>، </a:t>
            </a:r>
            <a:r>
              <a:rPr lang="ar-SA" sz="2200" dirty="0"/>
              <a:t>معنى ذلك أن كل فرد يحاول من خلال عمليات التفكير أن ينشئ لنفسه عالماً خاصاً حيث يرتب الأشياء والمعلومات والآراء بطريقة مختلفة عما يفعله غيره</a:t>
            </a:r>
            <a:r>
              <a:rPr lang="ar-EG" sz="2200" dirty="0"/>
              <a:t>.</a:t>
            </a:r>
          </a:p>
          <a:p>
            <a:r>
              <a:rPr lang="ar-SA" sz="2200" dirty="0"/>
              <a:t>الدوافع : عبارة عن قوى محركة تتمثل في الرغبات والحاجات التي يريد الإنسان إشباعها، أو الأمور التي يريد الفرد تجنبها والبعد عنها، فالإنسان يريد القوة والنفوذ، ويريد المركز الاجتماعي الكبير، وكذلك يخشى الفرد الاضطهاد الاجتماعي، ويرغب في تجنب كل ما يهدد مركزه وأمنه</a:t>
            </a:r>
            <a:r>
              <a:rPr lang="ar-EG" sz="2200" dirty="0"/>
              <a:t>، و</a:t>
            </a:r>
            <a:r>
              <a:rPr lang="ar-SA" sz="2200" dirty="0"/>
              <a:t>دراسة الدوافع تزيد في وضوح الصورة التي نحصل عليها من دراسة الأفكار والمفاهيم التي يعتنقها الفرد، حيث تساعد على توضيح تلك القوى الدافعة المثيرة للسلوك والتي تحدد اتجاهه ومداه، فالسلوك يتباين في الاتجاه والقوة والمدى تبعاً للاختلاف في الدافع وقوة مداه.  </a:t>
            </a:r>
            <a:endParaRPr lang="en-US" sz="2200" dirty="0"/>
          </a:p>
          <a:p>
            <a:endParaRPr lang="ar-EG" sz="700" dirty="0"/>
          </a:p>
        </p:txBody>
      </p:sp>
    </p:spTree>
    <p:extLst>
      <p:ext uri="{BB962C8B-B14F-4D97-AF65-F5344CB8AC3E}">
        <p14:creationId xmlns:p14="http://schemas.microsoft.com/office/powerpoint/2010/main" val="27130115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1" end="1"/>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0" nodeType="clickEffect">
                                  <p:stCondLst>
                                    <p:cond delay="0"/>
                                  </p:stCondLst>
                                  <p:iterate type="lt">
                                    <p:tmAbs val="25"/>
                                  </p:iterate>
                                  <p:childTnLst>
                                    <p:set>
                                      <p:cBhvr override="childStyle">
                                        <p:cTn id="14" dur="indefinite"/>
                                        <p:tgtEl>
                                          <p:spTgt spid="3">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EDF7E-31CE-41CA-AFB8-D38CD5A53ABB}"/>
              </a:ext>
            </a:extLst>
          </p:cNvPr>
          <p:cNvSpPr>
            <a:spLocks noGrp="1"/>
          </p:cNvSpPr>
          <p:nvPr>
            <p:ph type="title"/>
          </p:nvPr>
        </p:nvSpPr>
        <p:spPr/>
        <p:txBody>
          <a:bodyPr/>
          <a:lstStyle/>
          <a:p>
            <a:pPr algn="r"/>
            <a:r>
              <a:rPr lang="ar-SA" dirty="0"/>
              <a:t>المحددات الفردية للسلوك الإنساني</a:t>
            </a:r>
            <a:r>
              <a:rPr lang="ar-EG" dirty="0"/>
              <a:t>:</a:t>
            </a:r>
          </a:p>
        </p:txBody>
      </p:sp>
      <p:sp>
        <p:nvSpPr>
          <p:cNvPr id="3" name="Content Placeholder 2">
            <a:extLst>
              <a:ext uri="{FF2B5EF4-FFF2-40B4-BE49-F238E27FC236}">
                <a16:creationId xmlns:a16="http://schemas.microsoft.com/office/drawing/2014/main" id="{1416AAEC-F8A8-472F-8053-A98ECE7F7719}"/>
              </a:ext>
            </a:extLst>
          </p:cNvPr>
          <p:cNvSpPr>
            <a:spLocks noGrp="1"/>
          </p:cNvSpPr>
          <p:nvPr>
            <p:ph idx="1"/>
          </p:nvPr>
        </p:nvSpPr>
        <p:spPr>
          <a:xfrm>
            <a:off x="0" y="2468032"/>
            <a:ext cx="12192000" cy="4389968"/>
          </a:xfrm>
        </p:spPr>
        <p:txBody>
          <a:bodyPr>
            <a:normAutofit/>
          </a:bodyPr>
          <a:lstStyle/>
          <a:p>
            <a:pPr lvl="0"/>
            <a:r>
              <a:rPr lang="ar-SA" sz="2000" dirty="0"/>
              <a:t>الاتجاهات : يتصرف الإنسان في المواقف المختلفة في محاولة للتوفيق بين أفكاره ومشاعره المختلفة، كذلك فانه يسلك مسترشداً بخصائصه في الاستجابة للتفاعل مع الأفراد الآخرين، تلك المشاعر والأفكار والخصائص تصبح مع التكرار أمراً منظماً يتخذ شكل اتجاهات محددة حيال بعض الأمور والموضوعات، وبذلك فانه في كل حالة يتعرض فيها الشخص لمواجهة مع ذلك الموضوع (أو الفرد) فانه يستعين بما لديه من اتجاهات محددة في اختيار نمط السلوك الملائم</a:t>
            </a:r>
            <a:r>
              <a:rPr lang="ar-EG" sz="2000" dirty="0"/>
              <a:t>، </a:t>
            </a:r>
            <a:r>
              <a:rPr lang="ar-SA" sz="2000" dirty="0"/>
              <a:t>وكلما تراكمت تلك الاتجاهات في ذهن الفرد، كلما ازداد استرشاده بها واعتماده عليها، وبالتالي فان قدرته على بحث الموضوعات وتحليلها</a:t>
            </a:r>
            <a:r>
              <a:rPr lang="ar-EG" sz="2000" dirty="0"/>
              <a:t>.</a:t>
            </a:r>
          </a:p>
          <a:p>
            <a:pPr lvl="0"/>
            <a:r>
              <a:rPr lang="ar-SA" sz="2000" dirty="0"/>
              <a:t>خصائص الشخصية : هناك عامل أخر يساعد على تشكيل السلوك الإنساني وتحديد اتجاهاته – بالإضافة إلى التفكير والدوافع – هو خصائص الفرد أو أنماط استجابته في مواقف التفاعل مع الآخرين، لقد أوضحنا سابقاً أن الفرد لا يعيش بمعزل عن الناس، بل انه دائماً عضو في جماعة، ولذلك فانه يسلك ويتصرف دائماً في إطار اجتماعي ويتم السلوك غالباً في شكل تفاعل مع أفراد آخري</a:t>
            </a:r>
            <a:r>
              <a:rPr lang="ar-EG" sz="2000" dirty="0"/>
              <a:t>ن،  </a:t>
            </a:r>
            <a:r>
              <a:rPr lang="ar-SA" sz="2000" dirty="0"/>
              <a:t>وكل فرد يمتلك مجموعة متميزة من الخصائص التي تحدد كيفية استجابته وتفاعله مع الآخرين.   </a:t>
            </a:r>
            <a:endParaRPr lang="en-US" sz="2000" dirty="0"/>
          </a:p>
          <a:p>
            <a:pPr lvl="0"/>
            <a:endParaRPr lang="ar-EG" sz="2000" dirty="0"/>
          </a:p>
          <a:p>
            <a:endParaRPr lang="ar-EG" sz="2000" dirty="0"/>
          </a:p>
        </p:txBody>
      </p:sp>
    </p:spTree>
    <p:extLst>
      <p:ext uri="{BB962C8B-B14F-4D97-AF65-F5344CB8AC3E}">
        <p14:creationId xmlns:p14="http://schemas.microsoft.com/office/powerpoint/2010/main" val="168759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8E2F6-2670-45F5-A636-DEE5B1A6BA2A}"/>
              </a:ext>
            </a:extLst>
          </p:cNvPr>
          <p:cNvSpPr>
            <a:spLocks noGrp="1"/>
          </p:cNvSpPr>
          <p:nvPr>
            <p:ph type="title"/>
          </p:nvPr>
        </p:nvSpPr>
        <p:spPr/>
        <p:txBody>
          <a:bodyPr/>
          <a:lstStyle/>
          <a:p>
            <a:pPr algn="r"/>
            <a:r>
              <a:rPr lang="ar-SA" dirty="0"/>
              <a:t>المحددات الاجتماعية للسلوك الإنساني</a:t>
            </a:r>
            <a:r>
              <a:rPr lang="ar-EG" dirty="0"/>
              <a:t>:</a:t>
            </a:r>
          </a:p>
        </p:txBody>
      </p:sp>
      <p:sp>
        <p:nvSpPr>
          <p:cNvPr id="3" name="Content Placeholder 2">
            <a:extLst>
              <a:ext uri="{FF2B5EF4-FFF2-40B4-BE49-F238E27FC236}">
                <a16:creationId xmlns:a16="http://schemas.microsoft.com/office/drawing/2014/main" id="{9965FA3A-6089-4E0B-81BB-068C392F021B}"/>
              </a:ext>
            </a:extLst>
          </p:cNvPr>
          <p:cNvSpPr>
            <a:spLocks noGrp="1"/>
          </p:cNvSpPr>
          <p:nvPr>
            <p:ph idx="1"/>
          </p:nvPr>
        </p:nvSpPr>
        <p:spPr>
          <a:xfrm>
            <a:off x="0" y="2264898"/>
            <a:ext cx="11795345" cy="4593102"/>
          </a:xfrm>
        </p:spPr>
        <p:txBody>
          <a:bodyPr>
            <a:normAutofit/>
          </a:bodyPr>
          <a:lstStyle/>
          <a:p>
            <a:r>
              <a:rPr lang="ar-SA" sz="2400" dirty="0"/>
              <a:t>لاشك أن الفرد يقضي وقتاً طويلاً بين جماعات مختلفة من الناس، فهو عضو في عائلته، وفي نفس الوقت يمارس هواياته في مؤسسة معينة، ويلتف حوله مجموعة من الأصدقاء، ويعمل مع مجموعة من الزملاء التي تكون مجموعة صغيرة من المجتمع الكبير الذي ينتمي إليه.  </a:t>
            </a:r>
            <a:endParaRPr lang="en-US" sz="2400" dirty="0"/>
          </a:p>
          <a:p>
            <a:r>
              <a:rPr lang="ar-SA" sz="2400" dirty="0"/>
              <a:t>وعلى أية حال فان أية جماعة من البشر تمثل تأثيراً ضاغطاً على سلوك الفرد، حيث أن هذا الفرد يتفاعل باستمرار مع هذه الجماعة، ومن ثم فان سلوكه وتصرفاته تتحدد وفقاً لعادات وتقاليد وأهداف تلك الجماعة، كما أن الفرد ذاته يسهم في تغيير أو تشكيل سلوك الجماعة معنى ذلك أن التفاعل القائم بين الفرد والجماعة يحدد سلوك الطرفين</a:t>
            </a:r>
            <a:r>
              <a:rPr lang="ar-EG" sz="2400" dirty="0"/>
              <a:t>، وبالتالى </a:t>
            </a:r>
            <a:r>
              <a:rPr lang="ar-SA" sz="2400" dirty="0"/>
              <a:t>فان تحديد الاتجاه الفعلي لتأثير الجماعة على سلوك </a:t>
            </a:r>
            <a:r>
              <a:rPr lang="ar-SA" sz="3200" dirty="0"/>
              <a:t>الفرد</a:t>
            </a:r>
            <a:r>
              <a:rPr lang="ar-SA" sz="2400" dirty="0"/>
              <a:t> يتوقف على مدى تفاعل الفرد مع هذه الجماعة، كما أن الجماعة تؤثر في سلوك الأفراد ولكن بدرجات مختلفة.  </a:t>
            </a:r>
            <a:endParaRPr lang="en-US" sz="2400" dirty="0"/>
          </a:p>
          <a:p>
            <a:endParaRPr lang="ar-EG" sz="2400" dirty="0"/>
          </a:p>
        </p:txBody>
      </p:sp>
    </p:spTree>
    <p:extLst>
      <p:ext uri="{BB962C8B-B14F-4D97-AF65-F5344CB8AC3E}">
        <p14:creationId xmlns:p14="http://schemas.microsoft.com/office/powerpoint/2010/main" val="315694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9604-9FDB-4674-ABDA-B298C7F4107D}"/>
              </a:ext>
            </a:extLst>
          </p:cNvPr>
          <p:cNvSpPr>
            <a:spLocks noGrp="1"/>
          </p:cNvSpPr>
          <p:nvPr>
            <p:ph type="title"/>
          </p:nvPr>
        </p:nvSpPr>
        <p:spPr/>
        <p:txBody>
          <a:bodyPr/>
          <a:lstStyle/>
          <a:p>
            <a:pPr algn="r"/>
            <a:r>
              <a:rPr lang="ar-SA" dirty="0"/>
              <a:t>المحددات الحضارية للسلوك الإنساني</a:t>
            </a:r>
            <a:r>
              <a:rPr lang="ar-EG" dirty="0"/>
              <a:t>:</a:t>
            </a:r>
          </a:p>
        </p:txBody>
      </p:sp>
      <p:sp>
        <p:nvSpPr>
          <p:cNvPr id="3" name="Content Placeholder 2">
            <a:extLst>
              <a:ext uri="{FF2B5EF4-FFF2-40B4-BE49-F238E27FC236}">
                <a16:creationId xmlns:a16="http://schemas.microsoft.com/office/drawing/2014/main" id="{B00A73DD-703E-4C39-9AE8-1A3234490E8B}"/>
              </a:ext>
            </a:extLst>
          </p:cNvPr>
          <p:cNvSpPr>
            <a:spLocks noGrp="1"/>
          </p:cNvSpPr>
          <p:nvPr>
            <p:ph idx="1"/>
          </p:nvPr>
        </p:nvSpPr>
        <p:spPr>
          <a:xfrm>
            <a:off x="71062" y="2730109"/>
            <a:ext cx="12120937" cy="3416300"/>
          </a:xfrm>
        </p:spPr>
        <p:txBody>
          <a:bodyPr>
            <a:normAutofit/>
          </a:bodyPr>
          <a:lstStyle/>
          <a:p>
            <a:r>
              <a:rPr lang="ar-SA" sz="2400" dirty="0"/>
              <a:t>من المتعارف عليه أن الإنسان يعيش في مجتمع له مجموعة من الصفات تميزه عن المجتمعات الأخرى، ومن هذه الصفات أو الخصائص تأتي الثقافة في المقدمة بمفرداتها المختلفة وخاصة اللغة على اعتبار أنها تعد وسيلة للاتصال والفهم والتعلم.  </a:t>
            </a:r>
            <a:endParaRPr lang="en-US" sz="2400" dirty="0"/>
          </a:p>
          <a:p>
            <a:r>
              <a:rPr lang="ar-SA" sz="2400" dirty="0"/>
              <a:t>معنى ذلك أن اللغة تعد عنصراً حضارياً تساعد على تشكيل سلوك الفرد، حيث أن تقارب اللغة يعمل على زيادة التفاعل بين الأجيال المتعاقبة من خلال نقل المعاني وتفاعل الخبرات بين هؤلاء الأفراد.</a:t>
            </a:r>
            <a:endParaRPr lang="ar-EG" sz="2400" dirty="0"/>
          </a:p>
        </p:txBody>
      </p:sp>
    </p:spTree>
    <p:extLst>
      <p:ext uri="{BB962C8B-B14F-4D97-AF65-F5344CB8AC3E}">
        <p14:creationId xmlns:p14="http://schemas.microsoft.com/office/powerpoint/2010/main" val="368888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962E5-1821-4F5C-A5E0-AC57421B02CD}"/>
              </a:ext>
            </a:extLst>
          </p:cNvPr>
          <p:cNvSpPr>
            <a:spLocks noGrp="1"/>
          </p:cNvSpPr>
          <p:nvPr>
            <p:ph type="title"/>
          </p:nvPr>
        </p:nvSpPr>
        <p:spPr>
          <a:xfrm>
            <a:off x="1154954" y="945532"/>
            <a:ext cx="8761413" cy="706964"/>
          </a:xfrm>
        </p:spPr>
        <p:txBody>
          <a:bodyPr>
            <a:normAutofit/>
          </a:bodyPr>
          <a:lstStyle/>
          <a:p>
            <a:pPr algn="r"/>
            <a:r>
              <a:rPr lang="ar-EG" dirty="0"/>
              <a:t>مقدمة:</a:t>
            </a:r>
          </a:p>
        </p:txBody>
      </p:sp>
      <p:sp>
        <p:nvSpPr>
          <p:cNvPr id="3" name="Content Placeholder 2">
            <a:extLst>
              <a:ext uri="{FF2B5EF4-FFF2-40B4-BE49-F238E27FC236}">
                <a16:creationId xmlns:a16="http://schemas.microsoft.com/office/drawing/2014/main" id="{80C71152-53A1-4056-9AE7-1E44A669EE5A}"/>
              </a:ext>
            </a:extLst>
          </p:cNvPr>
          <p:cNvSpPr>
            <a:spLocks noGrp="1"/>
          </p:cNvSpPr>
          <p:nvPr>
            <p:ph idx="1"/>
          </p:nvPr>
        </p:nvSpPr>
        <p:spPr>
          <a:xfrm>
            <a:off x="618978" y="2447778"/>
            <a:ext cx="10972800" cy="3826414"/>
          </a:xfrm>
        </p:spPr>
        <p:txBody>
          <a:bodyPr>
            <a:normAutofit fontScale="85000" lnSpcReduction="20000"/>
          </a:bodyPr>
          <a:lstStyle/>
          <a:p>
            <a:pPr algn="r"/>
            <a:r>
              <a:rPr lang="ar-SA" sz="2400" dirty="0"/>
              <a:t>تمارس المؤسسات المختلفة أنشطتها في إطار من المحددات البيئية المختلفة تفرضها الظروف الاقتصادية والسياسية والاجتماعية في المجتمع، وتؤثر هذه القيود البيئية على أنشطتها المختلفة وتحد من كفاءتها، وعلى ذلك يتعين على كل المديرين في كافة المستويات الإدارية التفاعل مع كافة التغيرات البيئية داخل الأقسام والإدارات المختلفة التي يعملون بها، ويجب عليهم بصفة مستمرة الاستجابة والتفاعل مع المتغيرات البيئية الخارجية المؤثرة على نشاط المؤسسة</a:t>
            </a:r>
            <a:r>
              <a:rPr lang="ar-EG" sz="2400" dirty="0"/>
              <a:t>.</a:t>
            </a:r>
          </a:p>
          <a:p>
            <a:r>
              <a:rPr lang="ar-SA" sz="2400" dirty="0"/>
              <a:t>ولا شك أن المدير الكفء يستطيع أن يتكيف مع البيئة الخارجية للمؤسسة، من خلال القيام بعملية التخطيط بصفة مستمرة، وبالتالي فعليه أن يأخذ في اعتباره حاجات ورغبات جماهير المجتمع المتغيرة، وأيضاً ظروف توفر المواد الأولية والقوى البشرية والمتغيرات التكنولوجية وكافة المتغيرات والمتطلبات الأخرى في البيئة الخارجية. </a:t>
            </a:r>
            <a:endParaRPr lang="ar-EG" sz="2400" dirty="0"/>
          </a:p>
          <a:p>
            <a:r>
              <a:rPr lang="ar-SA" sz="2400" dirty="0"/>
              <a:t>ومن ذلك المنطق يتعين على كافة المديرين في أي مستوى داخل المؤسسة بل في كافة المؤسسات أن يأخذوا في اعتبارهم العناصر والقوى المختلفة للبيئة الخارجية، وبينما لديهم قدرة محدودة أو عدم وجود قدرة بالمرة على تغيير مثل هذه القوى مثل حل المشاكل الاجتماعية الرئيسية، ومن ثم فلا يوجد أي بديل أمامهم سوى الاستجابة لها، وبعبارة أخرى فانه يجب عليهم سرعة الاستجابة لمتغيرات البيئة الخارجية المؤثرة عليهم، يجب عليهم تحديد تقييم والتكيف مع القوى الخارجية التي قد تؤثر على أداء المؤسسة.  </a:t>
            </a:r>
            <a:endParaRPr lang="en-US" sz="2400" dirty="0"/>
          </a:p>
          <a:p>
            <a:pPr algn="r"/>
            <a:endParaRPr lang="ar-EG" sz="2400" dirty="0"/>
          </a:p>
        </p:txBody>
      </p:sp>
    </p:spTree>
    <p:extLst>
      <p:ext uri="{BB962C8B-B14F-4D97-AF65-F5344CB8AC3E}">
        <p14:creationId xmlns:p14="http://schemas.microsoft.com/office/powerpoint/2010/main" val="143667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C31CE7-FBBE-4810-BF14-08B3EAA0323A}"/>
              </a:ext>
            </a:extLst>
          </p:cNvPr>
          <p:cNvSpPr>
            <a:spLocks noGrp="1"/>
          </p:cNvSpPr>
          <p:nvPr>
            <p:ph idx="1"/>
          </p:nvPr>
        </p:nvSpPr>
        <p:spPr/>
        <p:txBody>
          <a:bodyPr>
            <a:normAutofit lnSpcReduction="10000"/>
          </a:bodyPr>
          <a:lstStyle/>
          <a:p>
            <a:r>
              <a:rPr lang="ar-SA" sz="2400" dirty="0"/>
              <a:t>هذا ويجب الأخذ في الاعتبار أيضا أن البيئة المحيطة ذاتها تتأثر بفاعلية المؤسسة ومن هنا نجد أن العلاقة بين البيئة المحيطة وبين المؤسسة هي علاقة تبادلية، حيث أن كل منهما يؤثر في الآخر ويتأثر به مع اختلاف درجات التأثير والتأثر بحسب المواقف والظروف المختلفة.  </a:t>
            </a:r>
            <a:endParaRPr lang="en-US" sz="2400" dirty="0"/>
          </a:p>
          <a:p>
            <a:r>
              <a:rPr lang="ar-SA" sz="2400" dirty="0"/>
              <a:t>ومما سبق يمكن التركيز على أن دراسة وتقييم اثر العناصر المختلفة للبيئة الخارجية على نشاط المؤسسة، وأيضاً مدى تأثير العوامل الداخلية على ممارسة العمل الإداري، كل ذلك حتى يتسنى التعرف على حركية العوامل البيئية واتجاهاتها نحو التغير والتطور، ولا شك فان ذلك يمثل منطلقاً للعمل الإداري داخل المؤسسة وتحقيقاً لهذا الهدف فإننا سنتناول دراسة القضايا التالية : العوامل البيئية الخارجية المؤثرة على العمل الإداري، العوامل الداخلية وتأثيرها على الإدارة.  </a:t>
            </a:r>
            <a:endParaRPr lang="en-US" sz="2400" dirty="0"/>
          </a:p>
          <a:p>
            <a:endParaRPr lang="ar-EG" dirty="0"/>
          </a:p>
        </p:txBody>
      </p:sp>
    </p:spTree>
    <p:extLst>
      <p:ext uri="{BB962C8B-B14F-4D97-AF65-F5344CB8AC3E}">
        <p14:creationId xmlns:p14="http://schemas.microsoft.com/office/powerpoint/2010/main" val="54271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07218-360C-4E20-AA86-354DFC5BE3C9}"/>
              </a:ext>
            </a:extLst>
          </p:cNvPr>
          <p:cNvSpPr>
            <a:spLocks noGrp="1"/>
          </p:cNvSpPr>
          <p:nvPr>
            <p:ph type="title"/>
          </p:nvPr>
        </p:nvSpPr>
        <p:spPr/>
        <p:txBody>
          <a:bodyPr/>
          <a:lstStyle/>
          <a:p>
            <a:pPr algn="r"/>
            <a:r>
              <a:rPr lang="ar-EG" dirty="0"/>
              <a:t>مفهوم بيئة العمل:</a:t>
            </a:r>
          </a:p>
        </p:txBody>
      </p:sp>
      <p:sp>
        <p:nvSpPr>
          <p:cNvPr id="3" name="Content Placeholder 2">
            <a:extLst>
              <a:ext uri="{FF2B5EF4-FFF2-40B4-BE49-F238E27FC236}">
                <a16:creationId xmlns:a16="http://schemas.microsoft.com/office/drawing/2014/main" id="{44336E94-8187-480F-AF71-C5596373FC5D}"/>
              </a:ext>
            </a:extLst>
          </p:cNvPr>
          <p:cNvSpPr>
            <a:spLocks noGrp="1"/>
          </p:cNvSpPr>
          <p:nvPr>
            <p:ph idx="1"/>
          </p:nvPr>
        </p:nvSpPr>
        <p:spPr/>
        <p:txBody>
          <a:bodyPr/>
          <a:lstStyle/>
          <a:p>
            <a:r>
              <a:rPr lang="ar-EG" sz="2200" dirty="0"/>
              <a:t>تعرف بيئة العمل بأنها الموقع الذي يُستخدم لأداء مهمّةٍ مُعيّنة حتى الانتهاء منها، وتشمل بيئة العمل المَكان الجغرافيّ، والمَناطق التي تُحيط بالعمل، مثل موقع المكاتب أو مبنى المنشأة، كما قد تشمل مُكوّنات أُخرى مثل مستوى الضوضاء، والمميّزات الإضافيّة الخاصة في العمل، أو تُعرَّف  بأنّها المكان الذي يستخدمه الناس للعمل، مثل المُؤسّسة، أو المصنع، أو المكتب.</a:t>
            </a:r>
            <a:br>
              <a:rPr lang="ar-EG" sz="2200" dirty="0"/>
            </a:br>
            <a:br>
              <a:rPr lang="ar-EG" sz="2200" dirty="0"/>
            </a:br>
            <a:r>
              <a:rPr lang="ar-EG" sz="2200" dirty="0"/>
              <a:t>كما تعرف بأنها جميع الظروف المحيطة بالعاملين في وقت ومكان العمل وتتضمن الظروف المعنوية والمادية والزمانية والمكانية، فعند توفير أفضل الظروف للعامل من خدمات ومرافق فذلك يحفزه على إعطاء أفضل ما لديه، أما في حال كانت هذه الظروف سيئة فذلك يقود إلى الخمول وقلة الإبداع والإنتاج.</a:t>
            </a:r>
          </a:p>
        </p:txBody>
      </p:sp>
    </p:spTree>
    <p:extLst>
      <p:ext uri="{BB962C8B-B14F-4D97-AF65-F5344CB8AC3E}">
        <p14:creationId xmlns:p14="http://schemas.microsoft.com/office/powerpoint/2010/main" val="172628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1F7D83-2EFF-48B1-A969-29579A0AB485}"/>
              </a:ext>
            </a:extLst>
          </p:cNvPr>
          <p:cNvSpPr>
            <a:spLocks noGrp="1"/>
          </p:cNvSpPr>
          <p:nvPr>
            <p:ph idx="1"/>
          </p:nvPr>
        </p:nvSpPr>
        <p:spPr>
          <a:xfrm>
            <a:off x="422032" y="2405574"/>
            <a:ext cx="11226018" cy="4023361"/>
          </a:xfrm>
        </p:spPr>
        <p:txBody>
          <a:bodyPr>
            <a:normAutofit/>
          </a:bodyPr>
          <a:lstStyle/>
          <a:p>
            <a:r>
              <a:rPr lang="ar-EG" sz="2000" dirty="0"/>
              <a:t>تُعد بيئة العمل (</a:t>
            </a:r>
            <a:r>
              <a:rPr lang="en-US" sz="2000" dirty="0"/>
              <a:t>Workplace) </a:t>
            </a:r>
            <a:r>
              <a:rPr lang="ar-EG" sz="2000" dirty="0"/>
              <a:t>من المقومات والجوانب المهمة لنجاح أي منشأة أو مؤسسة والتي تحظى باهتمام عالمي على أساس أن رضا الموظفين والعاملين داخل المؤسسة عن مكان أو بيئة العمل ينعكس ذلك على مدى أدائهم وكفاءتهم وفعالية إنتاجهم، مما يؤدي لنجاح هذه المؤسسة.</a:t>
            </a:r>
            <a:br>
              <a:rPr lang="ar-EG" sz="2000" dirty="0"/>
            </a:br>
            <a:br>
              <a:rPr lang="ar-EG" sz="2000" dirty="0"/>
            </a:br>
            <a:r>
              <a:rPr lang="ar-EG" sz="2000" dirty="0"/>
              <a:t>وتضم بيئة العمل جوانب ومعايير متعددة تطبق في المؤسسة كأسلوب الإدارة وممارساتها، وتقييم الأداء والقيادة، والرواتب والحوافز المادية والمعنوية والأجور والبرامج التدريبية، والسياسات التي تحفز النجاح، وعلاقة العامل برئيسه ووسائل الترفيه وغيرها من الجوانب التي تجذب رضا وسعادة العاملين والشعور بالأمان الوظيفي.</a:t>
            </a:r>
            <a:br>
              <a:rPr lang="ar-EG" sz="2000" dirty="0"/>
            </a:br>
            <a:r>
              <a:rPr lang="ar-EG" sz="2000" dirty="0"/>
              <a:t>كما تؤثر الظروف غير المناسبة والضغوط النفسية على العاملين سلباً في بيئة العمل من حيث رغبتهم فى العمل وتؤدي لمشاكل نفسية وربما صحية للعاملين، مما ينتج عنها حدوث مشاكل في بيئة العمل وتوتر العلاقات وكثرة غياب العاملين، وبالتالي التأثير سلبا على مستوى الإنتاجية وتدهور سمعة المؤسسة.</a:t>
            </a:r>
          </a:p>
          <a:p>
            <a:endParaRPr lang="ar-EG" sz="2000" dirty="0"/>
          </a:p>
        </p:txBody>
      </p:sp>
    </p:spTree>
    <p:extLst>
      <p:ext uri="{BB962C8B-B14F-4D97-AF65-F5344CB8AC3E}">
        <p14:creationId xmlns:p14="http://schemas.microsoft.com/office/powerpoint/2010/main" val="871038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DED8B-87BC-49DF-B3CE-3A4FBC8AD7D3}"/>
              </a:ext>
            </a:extLst>
          </p:cNvPr>
          <p:cNvSpPr>
            <a:spLocks noGrp="1"/>
          </p:cNvSpPr>
          <p:nvPr>
            <p:ph type="title"/>
          </p:nvPr>
        </p:nvSpPr>
        <p:spPr/>
        <p:txBody>
          <a:bodyPr/>
          <a:lstStyle/>
          <a:p>
            <a:pPr algn="r"/>
            <a:r>
              <a:rPr lang="ar-SA" dirty="0"/>
              <a:t> أنواع بيئة العمل </a:t>
            </a:r>
            <a:r>
              <a:rPr lang="ar-EG" dirty="0"/>
              <a:t>:</a:t>
            </a:r>
          </a:p>
        </p:txBody>
      </p:sp>
      <p:sp>
        <p:nvSpPr>
          <p:cNvPr id="3" name="Content Placeholder 2">
            <a:extLst>
              <a:ext uri="{FF2B5EF4-FFF2-40B4-BE49-F238E27FC236}">
                <a16:creationId xmlns:a16="http://schemas.microsoft.com/office/drawing/2014/main" id="{7E768350-EC58-4D3C-AC11-8E7F8F1906F3}"/>
              </a:ext>
            </a:extLst>
          </p:cNvPr>
          <p:cNvSpPr>
            <a:spLocks noGrp="1"/>
          </p:cNvSpPr>
          <p:nvPr>
            <p:ph idx="1"/>
          </p:nvPr>
        </p:nvSpPr>
        <p:spPr/>
        <p:txBody>
          <a:bodyPr>
            <a:normAutofit fontScale="85000" lnSpcReduction="20000"/>
          </a:bodyPr>
          <a:lstStyle/>
          <a:p>
            <a:pPr lvl="0"/>
            <a:r>
              <a:rPr lang="ar-EG" sz="2200" dirty="0"/>
              <a:t>توجد تصنيفات مختلفة لبيئة العمل وفيما يلى توضيح لهذه التصنيفات: </a:t>
            </a:r>
          </a:p>
          <a:p>
            <a:pPr lvl="0"/>
            <a:r>
              <a:rPr lang="ar-SA" sz="2200" dirty="0"/>
              <a:t>البيئة الديناميكية : وتحتوي على فرص النمو والتوسع، وتحتضن التغيير، وتشجع المنافسة.  </a:t>
            </a:r>
            <a:endParaRPr lang="en-US" sz="2200" dirty="0"/>
          </a:p>
          <a:p>
            <a:pPr lvl="0"/>
            <a:r>
              <a:rPr lang="ar-SA" sz="2200" dirty="0"/>
              <a:t>البيئة العدوانية : وتضم المخاطرة وتحتمل عدم الأمان، وتمتلئ بالضغوط، والربحية فيها مفقودة.  </a:t>
            </a:r>
            <a:endParaRPr lang="en-US" sz="2200" dirty="0"/>
          </a:p>
          <a:p>
            <a:pPr lvl="0"/>
            <a:r>
              <a:rPr lang="ar-SA" sz="2200" dirty="0"/>
              <a:t>البيئة المتنوعة : وتقدم خدمات متنوعة للجماهير، وعادة يطلق عليها البيئة التي تضم مؤسسات متعددة الجنسية، وتضم رقابة دقيقة، وتتمتع بتكامل المعلومات، وإدارتها تقوم بالمشاركة.  </a:t>
            </a:r>
            <a:endParaRPr lang="en-US" sz="2200" dirty="0"/>
          </a:p>
          <a:p>
            <a:pPr lvl="0"/>
            <a:r>
              <a:rPr lang="ar-SA" sz="2200" dirty="0"/>
              <a:t>البيئة التكنولوجية : وهي بيئة تحتضن استثمارات كثيرة، وتعتمد على المعلومات الدقيقة، وتستخدم أحدث الآلات والمعدات، وتؤمن بالميكنة في كل عملياتها الإدارية.  </a:t>
            </a:r>
            <a:endParaRPr lang="en-US" sz="2200" dirty="0"/>
          </a:p>
          <a:p>
            <a:r>
              <a:rPr lang="ar-SA" sz="2200" dirty="0"/>
              <a:t>البيئة المقيدة : وهي بيئة معقدة تحتوي مجموعة من القيود سواء كانت قانونية أو سياسية، والرقابة فيها لصيقة، والتخطيط فيها يتم على حظر. </a:t>
            </a:r>
            <a:endParaRPr lang="ar-EG" sz="2200" dirty="0"/>
          </a:p>
        </p:txBody>
      </p:sp>
    </p:spTree>
    <p:extLst>
      <p:ext uri="{BB962C8B-B14F-4D97-AF65-F5344CB8AC3E}">
        <p14:creationId xmlns:p14="http://schemas.microsoft.com/office/powerpoint/2010/main" val="12866805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309C-5078-44FC-95F3-076C45267E5C}"/>
              </a:ext>
            </a:extLst>
          </p:cNvPr>
          <p:cNvSpPr>
            <a:spLocks noGrp="1"/>
          </p:cNvSpPr>
          <p:nvPr>
            <p:ph type="title"/>
          </p:nvPr>
        </p:nvSpPr>
        <p:spPr/>
        <p:txBody>
          <a:bodyPr/>
          <a:lstStyle/>
          <a:p>
            <a:pPr algn="r"/>
            <a:r>
              <a:rPr lang="ar-EG" dirty="0"/>
              <a:t>تصنيف آخر لبيئة العمل:</a:t>
            </a:r>
          </a:p>
        </p:txBody>
      </p:sp>
      <p:sp>
        <p:nvSpPr>
          <p:cNvPr id="3" name="Content Placeholder 2">
            <a:extLst>
              <a:ext uri="{FF2B5EF4-FFF2-40B4-BE49-F238E27FC236}">
                <a16:creationId xmlns:a16="http://schemas.microsoft.com/office/drawing/2014/main" id="{2FFAD862-740C-473B-B98C-303C3C1487D3}"/>
              </a:ext>
            </a:extLst>
          </p:cNvPr>
          <p:cNvSpPr>
            <a:spLocks noGrp="1"/>
          </p:cNvSpPr>
          <p:nvPr>
            <p:ph idx="1"/>
          </p:nvPr>
        </p:nvSpPr>
        <p:spPr>
          <a:xfrm>
            <a:off x="0" y="2264898"/>
            <a:ext cx="12192000" cy="4593102"/>
          </a:xfrm>
        </p:spPr>
        <p:txBody>
          <a:bodyPr>
            <a:normAutofit fontScale="55000" lnSpcReduction="20000"/>
          </a:bodyPr>
          <a:lstStyle/>
          <a:p>
            <a:r>
              <a:rPr lang="ar-EG" dirty="0"/>
              <a:t>- </a:t>
            </a:r>
            <a:r>
              <a:rPr lang="ar-EG" sz="3600" dirty="0"/>
              <a:t>بيئة العمل العامة: هى البيئة التي تتضمّن كافة الأبعاد المُحيطة بالممؤسسة أو تنظيم العمل.</a:t>
            </a:r>
            <a:br>
              <a:rPr lang="ar-EG" sz="3600" dirty="0"/>
            </a:br>
            <a:endParaRPr lang="ar-EG" sz="3600" dirty="0"/>
          </a:p>
          <a:p>
            <a:r>
              <a:rPr lang="ar-EG" sz="3600" dirty="0"/>
              <a:t>- بيئة العمل الخاصة: هى كافة الأبعاد التعاونيّة، والطبيعيّة، والاجتماعيّة، والمناخيّة، والاقتصاديّة، والسياسيّة التي تساهم في التأثير على مُنشأةٍ ما بشكلٍ مُباشرٍ أو على قطاع عملٍ بشكلٍ ذاتيّ.</a:t>
            </a:r>
            <a:br>
              <a:rPr lang="ar-EG" sz="3600" dirty="0"/>
            </a:br>
            <a:r>
              <a:rPr lang="ar-EG" sz="3600" dirty="0"/>
              <a:t>- بيئة العمل الداخلية: نّها البيئة التي تُمثلُ المُنشأة، وتحتوي على رسالتها، وثقافتها، وأهدافها، وجميع العاملين فيها، ومواردها، وسياساتها، وعملياتها الإنتاجيّة.</a:t>
            </a:r>
          </a:p>
          <a:p>
            <a:r>
              <a:rPr lang="ar-EG" sz="3600" dirty="0"/>
              <a:t>- بيئة العمل الخارجية: هي كافة الأشياء التي توجد خارج حدود المؤسسة، كما تشمل جميع المُتغيرات الخارجيّة المُؤثرة على المُنشآت بشكلٍ عام، وتعتمد بيئة العمل الخارجيّة على عدّة عواملٍ أساسيّة، وهي العوامل التكنولوجيّة، والعوامل الاجتماعيّة، والعوامل الاقتصاديّة.</a:t>
            </a:r>
          </a:p>
          <a:p>
            <a:r>
              <a:rPr lang="ar-EG" sz="3600" dirty="0"/>
              <a:t>ومما سبق يتضح أن البيئة الخارجية والبيئة العامة هما نفس الشئ وكذلك البيئة الداخلية والخاصة نفس الشئ أيضا، حيث تعبر البيئة العامة والخارجية عن البيئة المحيطة بالمؤسسة أى الإطار الاجتماعى والثقافى والسياسى المحيط بالمؤسسة، أما البيئة الداخلية والخاصة فهما المحيط الداخلى للمؤسسة بكل ما تشمله من عمليات وعاملين وثقافة تنظيمية ولوائح وقاعد منظمة للعمل.</a:t>
            </a:r>
            <a:br>
              <a:rPr lang="ar-EG" sz="3600" dirty="0"/>
            </a:br>
            <a:br>
              <a:rPr lang="ar-EG" dirty="0"/>
            </a:br>
            <a:endParaRPr lang="ar-EG" dirty="0"/>
          </a:p>
        </p:txBody>
      </p:sp>
    </p:spTree>
    <p:extLst>
      <p:ext uri="{BB962C8B-B14F-4D97-AF65-F5344CB8AC3E}">
        <p14:creationId xmlns:p14="http://schemas.microsoft.com/office/powerpoint/2010/main" val="166568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E00EC-32FD-4C5E-9078-B124323BFC6B}"/>
              </a:ext>
            </a:extLst>
          </p:cNvPr>
          <p:cNvSpPr>
            <a:spLocks noGrp="1"/>
          </p:cNvSpPr>
          <p:nvPr>
            <p:ph type="title"/>
          </p:nvPr>
        </p:nvSpPr>
        <p:spPr/>
        <p:txBody>
          <a:bodyPr/>
          <a:lstStyle/>
          <a:p>
            <a:pPr algn="r"/>
            <a:r>
              <a:rPr lang="ar-SA" dirty="0"/>
              <a:t>: العوامل المؤثرة على العمل الإداري </a:t>
            </a:r>
            <a:r>
              <a:rPr lang="ar-EG" dirty="0"/>
              <a:t>:</a:t>
            </a:r>
          </a:p>
        </p:txBody>
      </p:sp>
      <p:sp>
        <p:nvSpPr>
          <p:cNvPr id="3" name="Content Placeholder 2">
            <a:extLst>
              <a:ext uri="{FF2B5EF4-FFF2-40B4-BE49-F238E27FC236}">
                <a16:creationId xmlns:a16="http://schemas.microsoft.com/office/drawing/2014/main" id="{B039D140-39C4-4AD4-9D94-860CC9C9EBF5}"/>
              </a:ext>
            </a:extLst>
          </p:cNvPr>
          <p:cNvSpPr>
            <a:spLocks noGrp="1"/>
          </p:cNvSpPr>
          <p:nvPr>
            <p:ph idx="1"/>
          </p:nvPr>
        </p:nvSpPr>
        <p:spPr>
          <a:xfrm>
            <a:off x="1154954" y="2603500"/>
            <a:ext cx="9550560" cy="3416300"/>
          </a:xfrm>
        </p:spPr>
        <p:txBody>
          <a:bodyPr>
            <a:normAutofit/>
          </a:bodyPr>
          <a:lstStyle/>
          <a:p>
            <a:r>
              <a:rPr lang="ar-EG" sz="3600" dirty="0"/>
              <a:t>تنقسم العوامل التى تؤثر على بيئة العمل إلى:</a:t>
            </a:r>
          </a:p>
          <a:p>
            <a:r>
              <a:rPr lang="ar-EG" sz="3600" dirty="0"/>
              <a:t>عوامل خاصة بالبيئة الخارجية.</a:t>
            </a:r>
          </a:p>
          <a:p>
            <a:r>
              <a:rPr lang="ar-EG" sz="3600" dirty="0"/>
              <a:t>عوامل خاصة بالبيئة الداخلية.</a:t>
            </a:r>
          </a:p>
        </p:txBody>
      </p:sp>
    </p:spTree>
    <p:extLst>
      <p:ext uri="{BB962C8B-B14F-4D97-AF65-F5344CB8AC3E}">
        <p14:creationId xmlns:p14="http://schemas.microsoft.com/office/powerpoint/2010/main" val="113975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09375-6357-47C4-B745-66EF63C96C83}"/>
              </a:ext>
            </a:extLst>
          </p:cNvPr>
          <p:cNvSpPr>
            <a:spLocks noGrp="1"/>
          </p:cNvSpPr>
          <p:nvPr>
            <p:ph type="title"/>
          </p:nvPr>
        </p:nvSpPr>
        <p:spPr>
          <a:xfrm>
            <a:off x="1154954" y="973668"/>
            <a:ext cx="9255138" cy="706964"/>
          </a:xfrm>
        </p:spPr>
        <p:txBody>
          <a:bodyPr/>
          <a:lstStyle/>
          <a:p>
            <a:pPr algn="r"/>
            <a:r>
              <a:rPr lang="ar-EG" dirty="0"/>
              <a:t>العوامل الخارجية وتأثيرها على بيئة العمل:</a:t>
            </a:r>
          </a:p>
        </p:txBody>
      </p:sp>
      <p:sp>
        <p:nvSpPr>
          <p:cNvPr id="3" name="Content Placeholder 2">
            <a:extLst>
              <a:ext uri="{FF2B5EF4-FFF2-40B4-BE49-F238E27FC236}">
                <a16:creationId xmlns:a16="http://schemas.microsoft.com/office/drawing/2014/main" id="{B4D3B02C-F112-4CF2-8F82-738E3AB71C1F}"/>
              </a:ext>
            </a:extLst>
          </p:cNvPr>
          <p:cNvSpPr>
            <a:spLocks noGrp="1"/>
          </p:cNvSpPr>
          <p:nvPr>
            <p:ph idx="1"/>
          </p:nvPr>
        </p:nvSpPr>
        <p:spPr>
          <a:xfrm>
            <a:off x="0" y="2293034"/>
            <a:ext cx="12041945" cy="4564966"/>
          </a:xfrm>
        </p:spPr>
        <p:txBody>
          <a:bodyPr>
            <a:normAutofit fontScale="92500" lnSpcReduction="10000"/>
          </a:bodyPr>
          <a:lstStyle/>
          <a:p>
            <a:r>
              <a:rPr lang="ar-SA" sz="2000" dirty="0"/>
              <a:t>تتأثر ممارسة العمل الإداري بكثير من العوامل البيئية الخارجية، وقد يكون تأثير هذه العوامل محدوداً وقد يكون كبيراً إلى حد ما، كما انه قد يكون من الصعب تحديد هذا التأثير أو قياسه، وبالرغم من هذه الصعوبة فان لهذه العوامل تأثيراً هاماً سواء مباشراً أو غير مباشر على كافة المؤسسات وقد اختلف الكتاب في عرض هذه العوامل الخارجية المؤثرة، إلا أن هناك إجماع بين عدد كبير من الكتاب على تصنيف هذه العوامل إلى عوامل اقتصادية تكنولوجية، اجتماعية، مادية، سياسية وأخلاقية.  </a:t>
            </a:r>
            <a:endParaRPr lang="en-US" sz="2000" dirty="0"/>
          </a:p>
          <a:p>
            <a:r>
              <a:rPr lang="ar-EG" sz="2000" dirty="0"/>
              <a:t>ومن </a:t>
            </a:r>
            <a:r>
              <a:rPr lang="ar-SA" sz="2000" dirty="0"/>
              <a:t>أهم العوامل البيئة الخارجية</a:t>
            </a:r>
            <a:r>
              <a:rPr lang="ar-EG" sz="2000" dirty="0"/>
              <a:t> المؤثرة </a:t>
            </a:r>
            <a:r>
              <a:rPr lang="ar-SA" sz="2000" dirty="0"/>
              <a:t> على العمل الإداري</a:t>
            </a:r>
            <a:r>
              <a:rPr lang="ar-EG" sz="2000" dirty="0"/>
              <a:t> كل من :</a:t>
            </a:r>
          </a:p>
          <a:p>
            <a:r>
              <a:rPr lang="ar-EG" sz="2000" dirty="0"/>
              <a:t>- </a:t>
            </a:r>
            <a:r>
              <a:rPr lang="ar-SA" sz="2000" dirty="0"/>
              <a:t>المحيط الاجتماعي : يتكون المحيط الاجتماعي في أي مجتمع من الأوضاع والقيم والنظم التي تحكم مسيرته وتحدد اتجاهات العلاقات فيه، ويتصف المحيط الاجتماعي بعدة خصائص منها تعدد الجوانب والأبعاد التي يحتويها (أفراد، جماعات، أسر، علامات وقيم اجتماعية، مفاهيم وعقائد دينية، تراث وعادات وتقاليد) وأيضاً تداخل وتشابك عناصره بشكل يجعل تأثيرها معقداً ومركباً، كذلك سرعة تغير المحيط الاجتماعي خاصة في الدول النامية</a:t>
            </a:r>
            <a:r>
              <a:rPr lang="ar-EG" sz="2000" dirty="0"/>
              <a:t>، ويشمل المحيط الاجتماعى </a:t>
            </a:r>
            <a:r>
              <a:rPr lang="ar-SA" sz="2000" dirty="0"/>
              <a:t>التعليم من حيث النوع والمستوى </a:t>
            </a:r>
            <a:r>
              <a:rPr lang="ar-EG" sz="2000" dirty="0"/>
              <a:t>و</a:t>
            </a:r>
            <a:r>
              <a:rPr lang="ar-SA" sz="2000" dirty="0"/>
              <a:t>القيم الاجتماعية</a:t>
            </a:r>
            <a:r>
              <a:rPr lang="ar-EG" sz="2000" dirty="0"/>
              <a:t> و</a:t>
            </a:r>
            <a:r>
              <a:rPr lang="ar-SA" sz="2000" dirty="0"/>
              <a:t>العقائد والمفاهيم التي يؤمن بها أفراد المجتمع ومن هنا فالمؤسسة ليس عليها فقط أن تلتزم بالحدود التي رسمتها الحكومة ولكن عليها أن تراعي تأثير مكونات النظام الاجتماعي بما يحقق لها كسب ثقة وولاء الأفراد، أن على الإدارة الواعية أن تلتزم بتأثير العناصر الأساسية للمحيط الاجتماعي والتي تحدد بدورها المناخ الاجتماعي والقواعد التي يجب أن تعمل المؤسسات في ظلها.  </a:t>
            </a:r>
            <a:endParaRPr lang="en-US" sz="2000" dirty="0"/>
          </a:p>
          <a:p>
            <a:r>
              <a:rPr lang="ar-SA" sz="2000" dirty="0"/>
              <a:t>  </a:t>
            </a:r>
            <a:endParaRPr lang="en-US" sz="2000" dirty="0"/>
          </a:p>
          <a:p>
            <a:endParaRPr lang="ar-EG" sz="2000" dirty="0"/>
          </a:p>
          <a:p>
            <a:endParaRPr lang="en-US" dirty="0"/>
          </a:p>
          <a:p>
            <a:endParaRPr lang="ar-EG" dirty="0"/>
          </a:p>
        </p:txBody>
      </p:sp>
    </p:spTree>
    <p:extLst>
      <p:ext uri="{BB962C8B-B14F-4D97-AF65-F5344CB8AC3E}">
        <p14:creationId xmlns:p14="http://schemas.microsoft.com/office/powerpoint/2010/main" val="119601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119</TotalTime>
  <Words>2684</Words>
  <Application>Microsoft Office PowerPoint</Application>
  <PresentationFormat>Widescreen</PresentationFormat>
  <Paragraphs>71</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Gill Sans MT</vt:lpstr>
      <vt:lpstr>PT Bold Heading</vt:lpstr>
      <vt:lpstr>Gallery</vt:lpstr>
      <vt:lpstr>بيئة العمل الإداري  دبلوم مهنى شعبة ضمان الجودة الاعتماد مقرر تحليل المهام  وتصميم المخرجات </vt:lpstr>
      <vt:lpstr>مقدمة:</vt:lpstr>
      <vt:lpstr>PowerPoint Presentation</vt:lpstr>
      <vt:lpstr>مفهوم بيئة العمل:</vt:lpstr>
      <vt:lpstr>PowerPoint Presentation</vt:lpstr>
      <vt:lpstr> أنواع بيئة العمل :</vt:lpstr>
      <vt:lpstr>تصنيف آخر لبيئة العمل:</vt:lpstr>
      <vt:lpstr>: العوامل المؤثرة على العمل الإداري :</vt:lpstr>
      <vt:lpstr>العوامل الخارجية وتأثيرها على بيئة العمل:</vt:lpstr>
      <vt:lpstr>العوامل الخارجية وتأثيرها على بيئة العمل:</vt:lpstr>
      <vt:lpstr>العوامل الخارجية وتأثيرها على بيئة العمل:</vt:lpstr>
      <vt:lpstr>العوامل الخارجية وتأثيرها على بيئة العمل:</vt:lpstr>
      <vt:lpstr>العوامل الداخلية وتأثيرها على بيئة العمل:</vt:lpstr>
      <vt:lpstr>محددات السلوك الإنساني :  </vt:lpstr>
      <vt:lpstr>المحددات الفردية للسلوك الإنساني:</vt:lpstr>
      <vt:lpstr>المحددات الفردية للسلوك الإنساني:</vt:lpstr>
      <vt:lpstr>المحددات الاجتماعية للسلوك الإنساني:</vt:lpstr>
      <vt:lpstr>المحددات الحضارية للسلوك الإنساني: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بيئة العمل الإداري  دبلوم مهنى شعبة ضمان الجودة الاعتماد مقرر تحليل المهام  وتصميم المخرجات </dc:title>
  <dc:creator>CoreMasr</dc:creator>
  <cp:lastModifiedBy>CoreMasr</cp:lastModifiedBy>
  <cp:revision>24</cp:revision>
  <dcterms:created xsi:type="dcterms:W3CDTF">2020-03-28T08:54:17Z</dcterms:created>
  <dcterms:modified xsi:type="dcterms:W3CDTF">2020-03-28T14:40:47Z</dcterms:modified>
</cp:coreProperties>
</file>